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292" r:id="rId4"/>
    <p:sldId id="281" r:id="rId5"/>
    <p:sldId id="286" r:id="rId6"/>
    <p:sldId id="287" r:id="rId7"/>
    <p:sldId id="288" r:id="rId8"/>
    <p:sldId id="279" r:id="rId9"/>
    <p:sldId id="289" r:id="rId10"/>
    <p:sldId id="290" r:id="rId11"/>
    <p:sldId id="285" r:id="rId12"/>
    <p:sldId id="284" r:id="rId13"/>
    <p:sldId id="283" r:id="rId14"/>
    <p:sldId id="282" r:id="rId15"/>
    <p:sldId id="28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42" autoAdjust="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10603-4265-414A-8C96-E1291C91C10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1245-0062-4BDA-9525-89898ED450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0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Malandain H</a:t>
            </a:r>
            <a:r>
              <a:rPr lang="uk-UA" dirty="0" smtClean="0"/>
              <a:t>. </a:t>
            </a:r>
            <a:r>
              <a:rPr lang="en-GB" dirty="0" err="1" smtClean="0"/>
              <a:t>IgE</a:t>
            </a:r>
            <a:r>
              <a:rPr lang="en-GB" dirty="0" smtClean="0"/>
              <a:t>-reactive carbohydrate epitopes--classification, cross-reactivity, and clinical impact.</a:t>
            </a:r>
            <a:r>
              <a:rPr lang="uk-UA" dirty="0" smtClean="0"/>
              <a:t> </a:t>
            </a:r>
            <a:endParaRPr lang="en-GB" dirty="0" smtClean="0"/>
          </a:p>
          <a:p>
            <a:r>
              <a:rPr lang="en-GB" dirty="0" smtClean="0"/>
              <a:t>European Annals of Allergy and Clinical Immunology, 2005, 37(4):122-128</a:t>
            </a:r>
          </a:p>
          <a:p>
            <a:r>
              <a:rPr lang="en-GB" dirty="0" smtClean="0"/>
              <a:t>PMID: 15916012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1245-0062-4BDA-9525-89898ED450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9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9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2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7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9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7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2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7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0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3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9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5932-C612-4BFF-AD2C-6BE6FC5972D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5342-4E80-4533-A0BC-4C6A727FC9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6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3545"/>
            <a:ext cx="171682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9991" y="1340768"/>
            <a:ext cx="6894216" cy="86409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Молекулярна і клітинна діагностика алергії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523085"/>
            <a:ext cx="5694851" cy="85870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Ідентифікація </a:t>
            </a:r>
            <a:r>
              <a:rPr lang="en-US" b="1" dirty="0" smtClean="0"/>
              <a:t>Ig </a:t>
            </a:r>
            <a:r>
              <a:rPr lang="en-US" b="1" dirty="0"/>
              <a:t>E- </a:t>
            </a:r>
            <a:r>
              <a:rPr lang="uk-UA" b="1" dirty="0"/>
              <a:t>залежних </a:t>
            </a:r>
            <a:r>
              <a:rPr lang="uk-UA" b="1" dirty="0" smtClean="0"/>
              <a:t>та </a:t>
            </a:r>
            <a:r>
              <a:rPr lang="en-US" b="1" dirty="0"/>
              <a:t>Ig E- </a:t>
            </a:r>
            <a:r>
              <a:rPr lang="uk-UA" b="1" dirty="0" smtClean="0"/>
              <a:t>не залежних реакцій</a:t>
            </a:r>
            <a:endParaRPr lang="uk-UA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4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584176" cy="54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ast cell Activation Syndrome (MCAS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13" y="3548645"/>
            <a:ext cx="5661634" cy="31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Коли тестування на активацію базофілів є безперечно необхідним?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97209"/>
            <a:ext cx="7344816" cy="455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49963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Mast cell disease co-existing conditions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Тести на активацію базофілів у визначенні непереносимості антибіотиків та НПЗЗ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48" y="1700808"/>
            <a:ext cx="5745236" cy="18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700808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Бета-</a:t>
            </a:r>
            <a:r>
              <a:rPr lang="uk-UA" sz="2400" b="1" dirty="0" err="1" smtClean="0">
                <a:solidFill>
                  <a:srgbClr val="C00000"/>
                </a:solidFill>
              </a:rPr>
              <a:t>лактамні</a:t>
            </a:r>
            <a:r>
              <a:rPr lang="uk-UA" sz="2400" b="1" dirty="0" smtClean="0">
                <a:solidFill>
                  <a:srgbClr val="C00000"/>
                </a:solidFill>
              </a:rPr>
              <a:t> антибіотики </a:t>
            </a:r>
            <a:r>
              <a:rPr lang="en-GB" sz="2400" dirty="0" err="1"/>
              <a:t>Eberlein</a:t>
            </a:r>
            <a:r>
              <a:rPr lang="en-GB" sz="2400" dirty="0"/>
              <a:t> et al. 2010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Аспірин</a:t>
            </a:r>
          </a:p>
          <a:p>
            <a:r>
              <a:rPr lang="en-GB" sz="2400" dirty="0"/>
              <a:t>Schneider et al. 2012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48" y="3837764"/>
            <a:ext cx="5697145" cy="187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2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/>
              <a:t>Тест на активацію базофілу у дітей з алергією на арахіс: функціональний аналіз крові може зменшити проблеми з пероральним харчуванням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44" y="1978742"/>
            <a:ext cx="5059252" cy="29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536" y="1953411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Завдяки вражаючій чутливості та конкретному місту, BAT виявився кращим за інші діагностичні тести на дискримінацію пацієнтів з алергією на арахіс та </a:t>
            </a:r>
            <a:r>
              <a:rPr lang="uk-UA" dirty="0" smtClean="0"/>
              <a:t>толерантність.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Особливо </a:t>
            </a:r>
            <a:r>
              <a:rPr lang="uk-UA" dirty="0"/>
              <a:t>у складних випадках BAT зменшив потребу OFC для досягнення правильного діагнозу алергії. </a:t>
            </a: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8" y="5092732"/>
            <a:ext cx="8058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848" y="5826157"/>
            <a:ext cx="805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Майбутні дослідження визначатимуть, чи можна </a:t>
            </a:r>
            <a:r>
              <a:rPr lang="uk-UA" b="1" dirty="0" smtClean="0">
                <a:solidFill>
                  <a:srgbClr val="C00000"/>
                </a:solidFill>
              </a:rPr>
              <a:t>додати  тест на активацію базофілів до орального провокаційного тесту </a:t>
            </a:r>
            <a:r>
              <a:rPr lang="uk-UA" b="1" dirty="0">
                <a:solidFill>
                  <a:srgbClr val="C00000"/>
                </a:solidFill>
              </a:rPr>
              <a:t>як золотий стандарт </a:t>
            </a:r>
            <a:r>
              <a:rPr lang="uk-UA" b="1" i="1" dirty="0" err="1">
                <a:solidFill>
                  <a:srgbClr val="C00000"/>
                </a:solidFill>
              </a:rPr>
              <a:t>in</a:t>
            </a:r>
            <a:r>
              <a:rPr lang="uk-UA" b="1" i="1" dirty="0">
                <a:solidFill>
                  <a:srgbClr val="C00000"/>
                </a:solidFill>
              </a:rPr>
              <a:t> </a:t>
            </a:r>
            <a:r>
              <a:rPr lang="uk-UA" b="1" i="1" dirty="0" err="1" smtClean="0">
                <a:solidFill>
                  <a:srgbClr val="C00000"/>
                </a:solidFill>
              </a:rPr>
              <a:t>vitro</a:t>
            </a:r>
            <a:r>
              <a:rPr lang="uk-UA" b="1" i="1" dirty="0" smtClean="0">
                <a:solidFill>
                  <a:srgbClr val="C00000"/>
                </a:solidFill>
              </a:rPr>
              <a:t>, </a:t>
            </a:r>
            <a:r>
              <a:rPr lang="uk-UA" b="1" dirty="0" smtClean="0">
                <a:solidFill>
                  <a:srgbClr val="C00000"/>
                </a:solidFill>
              </a:rPr>
              <a:t>але його чутливість та безпечність значно кращі за оральні тести.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Autofit/>
          </a:bodyPr>
          <a:lstStyle/>
          <a:p>
            <a:r>
              <a:rPr lang="uk-UA" sz="3200" dirty="0"/>
              <a:t>Тести на активацію базофілів у дітей з алергією при вирішенні питання про те, коли вводити молоко у дітей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13550"/>
            <a:ext cx="8229600" cy="864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Було оцінено користь </a:t>
            </a:r>
            <a:r>
              <a:rPr lang="uk-UA" sz="2000" dirty="0" err="1"/>
              <a:t>Flow</a:t>
            </a:r>
            <a:r>
              <a:rPr lang="uk-UA" sz="2000" dirty="0"/>
              <a:t> CAST® у прогнозуванні реакції дитини на оральний виклик та порівняно з шкірним </a:t>
            </a:r>
            <a:r>
              <a:rPr lang="uk-UA" sz="2000" dirty="0" err="1" smtClean="0"/>
              <a:t>прик</a:t>
            </a:r>
            <a:r>
              <a:rPr lang="uk-UA" sz="2000" dirty="0" smtClean="0"/>
              <a:t> тестом </a:t>
            </a:r>
            <a:r>
              <a:rPr lang="uk-UA" sz="2000" dirty="0"/>
              <a:t>та </a:t>
            </a:r>
            <a:r>
              <a:rPr lang="uk-UA" sz="2000" dirty="0" err="1" smtClean="0"/>
              <a:t>sIgE</a:t>
            </a:r>
            <a:r>
              <a:rPr lang="uk-UA" sz="2000" dirty="0"/>
              <a:t>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98349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37502"/>
            <a:ext cx="4839841" cy="212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394262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Діагностичний алгоритм щодо введення молока дитині з підозрою на </a:t>
            </a:r>
            <a:r>
              <a:rPr lang="en-US" dirty="0" err="1" smtClean="0"/>
              <a:t>IgE</a:t>
            </a:r>
            <a:r>
              <a:rPr lang="en-US" dirty="0" smtClean="0"/>
              <a:t>-</a:t>
            </a:r>
            <a:r>
              <a:rPr lang="uk-UA" dirty="0" smtClean="0"/>
              <a:t>залежні реакції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5297" y="3821817"/>
            <a:ext cx="3899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Тяжкість клінічної реакції (відсутня, легка, помірна, важка) надзвичайно добре корелює з інтенсивністю активації </a:t>
            </a:r>
            <a:r>
              <a:rPr lang="uk-UA" dirty="0" smtClean="0"/>
              <a:t>базофілу.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Flow</a:t>
            </a:r>
            <a:r>
              <a:rPr lang="uk-UA" dirty="0" smtClean="0"/>
              <a:t> </a:t>
            </a:r>
            <a:r>
              <a:rPr lang="uk-UA" dirty="0"/>
              <a:t>CAST® є цінним інструментом, який допомагає вирішити, коли пероральний виклик можна безпечно здійснити під час подальшого спостереження. алергія на коров’яче молоко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884368" y="2852936"/>
            <a:ext cx="432048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A.E.Berezin\Pictures\Ashampoo Snap 7\Ashampoo_Snap_2019.03.30_17h58m57s_023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822" y="2564904"/>
            <a:ext cx="6259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dirty="0"/>
              <a:t>Тести на активацію базофілів в </a:t>
            </a:r>
            <a:r>
              <a:rPr lang="uk-UA" sz="2800" dirty="0" smtClean="0"/>
              <a:t>імунотерапії</a:t>
            </a:r>
            <a:r>
              <a:rPr lang="en-US" sz="2800" dirty="0" smtClean="0"/>
              <a:t> </a:t>
            </a:r>
            <a:r>
              <a:rPr lang="uk-UA" sz="2800" dirty="0" smtClean="0"/>
              <a:t>у хворих з непереносимістю бджолиної отрути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6214" y="1404893"/>
            <a:ext cx="4430586" cy="3556992"/>
          </a:xfrm>
        </p:spPr>
        <p:txBody>
          <a:bodyPr>
            <a:noAutofit/>
          </a:bodyPr>
          <a:lstStyle/>
          <a:p>
            <a:r>
              <a:rPr lang="uk-UA" sz="1600" dirty="0" smtClean="0"/>
              <a:t>Тест </a:t>
            </a:r>
            <a:r>
              <a:rPr lang="uk-UA" sz="1600" dirty="0"/>
              <a:t>AST® (</a:t>
            </a:r>
            <a:r>
              <a:rPr lang="uk-UA" sz="1600" dirty="0" err="1"/>
              <a:t>Flow</a:t>
            </a:r>
            <a:r>
              <a:rPr lang="uk-UA" sz="1600" dirty="0"/>
              <a:t> CAST® і CAST® ELISA</a:t>
            </a:r>
            <a:r>
              <a:rPr lang="uk-UA" sz="1600" dirty="0" smtClean="0"/>
              <a:t>)  може використовуватися </a:t>
            </a:r>
            <a:r>
              <a:rPr lang="uk-UA" sz="1600" dirty="0"/>
              <a:t>для дослідження </a:t>
            </a:r>
            <a:r>
              <a:rPr lang="uk-UA" sz="1600" dirty="0" smtClean="0"/>
              <a:t>придатності маркерів  активації базофілів для визначення дози та тривалості специфічної </a:t>
            </a:r>
            <a:r>
              <a:rPr lang="uk-UA" sz="1600" dirty="0"/>
              <a:t>імунотерапії (СІТ</a:t>
            </a:r>
            <a:r>
              <a:rPr lang="uk-UA" sz="1600" dirty="0" smtClean="0"/>
              <a:t>).</a:t>
            </a:r>
          </a:p>
          <a:p>
            <a:r>
              <a:rPr lang="uk-UA" sz="1600" dirty="0" smtClean="0"/>
              <a:t>Знижена </a:t>
            </a:r>
            <a:r>
              <a:rPr lang="uk-UA" sz="1600" dirty="0"/>
              <a:t>чутливість базофілів може бути продемонстрована у пацієнтів з алергією на бджолині отрути після СІТ порівняно з пацієнтами </a:t>
            </a:r>
            <a:r>
              <a:rPr lang="uk-UA" sz="1600" dirty="0" smtClean="0"/>
              <a:t>до</a:t>
            </a:r>
          </a:p>
          <a:p>
            <a:r>
              <a:rPr lang="uk-UA" sz="1600" dirty="0" smtClean="0"/>
              <a:t>Використання </a:t>
            </a:r>
            <a:r>
              <a:rPr lang="uk-UA" sz="1600" dirty="0" err="1"/>
              <a:t>Flow</a:t>
            </a:r>
            <a:r>
              <a:rPr lang="uk-UA" sz="1600" dirty="0"/>
              <a:t> CAST® з різними концентраціями бджолиної отрути дозволяє виявити осіб, які страждають алергією на бджолину отруту, </a:t>
            </a:r>
            <a:r>
              <a:rPr lang="uk-UA" sz="1600" dirty="0" smtClean="0"/>
              <a:t>та яким </a:t>
            </a:r>
            <a:r>
              <a:rPr lang="uk-UA" sz="1600" dirty="0"/>
              <a:t>необхідні більш високі дози СІТ або більша тривалість СІТ для повного захисту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02316"/>
            <a:ext cx="6840760" cy="126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58445"/>
            <a:ext cx="3894264" cy="3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645"/>
            <a:ext cx="171682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dirty="0"/>
              <a:t>FLOW </a:t>
            </a:r>
            <a:r>
              <a:rPr lang="uk-UA" dirty="0" smtClean="0"/>
              <a:t>CAST® 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381947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Flow CAST® </a:t>
            </a:r>
            <a:r>
              <a:rPr lang="uk-UA" sz="2800" dirty="0"/>
              <a:t>призначений для визначення активації базофілу у зразках цільної крові пацієнта методом проточної </a:t>
            </a:r>
            <a:r>
              <a:rPr lang="uk-UA" sz="2800" dirty="0" err="1" smtClean="0"/>
              <a:t>цитометрії</a:t>
            </a:r>
            <a:r>
              <a:rPr lang="uk-UA" sz="2800" dirty="0" smtClean="0"/>
              <a:t> з використанням унікальна </a:t>
            </a:r>
            <a:r>
              <a:rPr lang="uk-UA" sz="2800" dirty="0"/>
              <a:t>комбінація маркерів - </a:t>
            </a:r>
            <a:r>
              <a:rPr lang="en-GB" sz="2800" dirty="0"/>
              <a:t>CCR3 </a:t>
            </a:r>
            <a:r>
              <a:rPr lang="uk-UA" sz="2800" dirty="0"/>
              <a:t>і </a:t>
            </a:r>
            <a:r>
              <a:rPr lang="en-GB" sz="2800" dirty="0"/>
              <a:t>CD63</a:t>
            </a:r>
            <a:endParaRPr lang="uk-UA" sz="2800" dirty="0" smtClean="0"/>
          </a:p>
          <a:p>
            <a:r>
              <a:rPr lang="uk-UA" sz="2800" dirty="0" err="1" smtClean="0"/>
              <a:t>Flow</a:t>
            </a:r>
            <a:r>
              <a:rPr lang="uk-UA" sz="2800" dirty="0" smtClean="0"/>
              <a:t> </a:t>
            </a:r>
            <a:r>
              <a:rPr lang="uk-UA" sz="2800" dirty="0"/>
              <a:t>CAST®: </a:t>
            </a:r>
            <a:r>
              <a:rPr lang="en-US" sz="2800" dirty="0" smtClean="0"/>
              <a:t> </a:t>
            </a:r>
            <a:r>
              <a:rPr lang="uk-UA" sz="2800" dirty="0" smtClean="0"/>
              <a:t>легкий, швидкий, повністю безпечний та </a:t>
            </a:r>
            <a:r>
              <a:rPr lang="uk-UA" sz="2800" dirty="0"/>
              <a:t>надійний </a:t>
            </a:r>
            <a:r>
              <a:rPr lang="uk-UA" sz="2800" dirty="0" smtClean="0"/>
              <a:t>тест</a:t>
            </a:r>
            <a:endParaRPr lang="en-US" sz="2800" dirty="0" smtClean="0"/>
          </a:p>
          <a:p>
            <a:r>
              <a:rPr lang="uk-UA" sz="2800" dirty="0" err="1" smtClean="0"/>
              <a:t>Flow</a:t>
            </a:r>
            <a:r>
              <a:rPr lang="uk-UA" sz="2800" dirty="0" smtClean="0"/>
              <a:t> </a:t>
            </a:r>
            <a:r>
              <a:rPr lang="uk-UA" sz="2800" dirty="0"/>
              <a:t>CAST®: </a:t>
            </a:r>
            <a:r>
              <a:rPr lang="en-US" sz="2800" dirty="0" smtClean="0"/>
              <a:t> </a:t>
            </a:r>
            <a:r>
              <a:rPr lang="uk-UA" sz="2800" dirty="0" smtClean="0"/>
              <a:t>простий </a:t>
            </a:r>
            <a:r>
              <a:rPr lang="uk-UA" sz="2800" dirty="0"/>
              <a:t>протокол для найбільш специфічної та чутливої діагностики діагнозу </a:t>
            </a:r>
            <a:r>
              <a:rPr lang="uk-UA" sz="2800" dirty="0" err="1" smtClean="0"/>
              <a:t>IgE</a:t>
            </a:r>
            <a:r>
              <a:rPr lang="uk-UA" sz="2800" dirty="0" smtClean="0"/>
              <a:t> </a:t>
            </a:r>
            <a:r>
              <a:rPr lang="uk-UA" sz="2800" dirty="0"/>
              <a:t>та </a:t>
            </a:r>
            <a:r>
              <a:rPr lang="uk-UA" sz="2800" dirty="0" smtClean="0"/>
              <a:t>не-</a:t>
            </a:r>
            <a:r>
              <a:rPr lang="uk-UA" sz="2800" dirty="0" err="1" smtClean="0"/>
              <a:t>IgE</a:t>
            </a:r>
            <a:r>
              <a:rPr lang="uk-UA" sz="2800" dirty="0" smtClean="0"/>
              <a:t>-залежної алергії.</a:t>
            </a:r>
            <a:endParaRPr lang="en-US" sz="2800" dirty="0" smtClean="0"/>
          </a:p>
          <a:p>
            <a:r>
              <a:rPr lang="uk-UA" sz="2800" dirty="0" smtClean="0"/>
              <a:t>Аналізи </a:t>
            </a:r>
            <a:r>
              <a:rPr lang="uk-UA" sz="2800" dirty="0"/>
              <a:t>CAST®: доступні в поєднанні </a:t>
            </a:r>
            <a:r>
              <a:rPr lang="uk-UA" sz="2800" dirty="0" smtClean="0"/>
              <a:t>з</a:t>
            </a:r>
            <a:r>
              <a:rPr lang="en-US" sz="2800" dirty="0" smtClean="0"/>
              <a:t> </a:t>
            </a:r>
            <a:r>
              <a:rPr lang="uk-UA" sz="2800" dirty="0" smtClean="0"/>
              <a:t>&gt; </a:t>
            </a:r>
            <a:r>
              <a:rPr lang="uk-UA" sz="2800" dirty="0"/>
              <a:t>150 стандартизованими та </a:t>
            </a:r>
            <a:r>
              <a:rPr lang="uk-UA" sz="2800" dirty="0" err="1"/>
              <a:t>валідованими</a:t>
            </a:r>
            <a:r>
              <a:rPr lang="uk-UA" sz="2800" dirty="0"/>
              <a:t> алергенами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Результат можна отримати протягом 1 години</a:t>
            </a:r>
            <a:endParaRPr lang="ru-RU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02009" cy="65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517232"/>
            <a:ext cx="7416824" cy="130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2244"/>
            <a:ext cx="1584176" cy="54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Інформація для замовлення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0" y="1772816"/>
            <a:ext cx="851382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57" y="610439"/>
            <a:ext cx="667635" cy="667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2290"/>
            <a:ext cx="4167228" cy="1233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25618"/>
            <a:ext cx="3404616" cy="1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Механізми активації базофілів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76864" cy="535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Патогенез </a:t>
            </a:r>
            <a:r>
              <a:rPr lang="uk-UA" dirty="0" err="1" smtClean="0"/>
              <a:t>синдрома</a:t>
            </a:r>
            <a:r>
              <a:rPr lang="uk-UA" dirty="0" smtClean="0"/>
              <a:t> активації базофілів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CCR3</a:t>
            </a:r>
            <a:r>
              <a:rPr lang="uk-UA" b="1" dirty="0" smtClean="0"/>
              <a:t>,</a:t>
            </a:r>
            <a:r>
              <a:rPr lang="en-GB" b="1" dirty="0" smtClean="0"/>
              <a:t> </a:t>
            </a:r>
            <a:r>
              <a:rPr lang="en-US" b="1" dirty="0" smtClean="0"/>
              <a:t>CD63</a:t>
            </a:r>
            <a:r>
              <a:rPr lang="uk-UA" b="1" dirty="0" smtClean="0"/>
              <a:t> та </a:t>
            </a:r>
            <a:r>
              <a:rPr lang="en-US" b="1" dirty="0" smtClean="0"/>
              <a:t>CD203c:</a:t>
            </a:r>
            <a:r>
              <a:rPr lang="uk-UA" b="1" dirty="0" smtClean="0"/>
              <a:t> маркери активації базофілів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916832"/>
            <a:ext cx="3840848" cy="475252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Базофіли </a:t>
            </a:r>
            <a:r>
              <a:rPr lang="uk-UA" dirty="0" err="1"/>
              <a:t>конститутивно</a:t>
            </a:r>
            <a:r>
              <a:rPr lang="uk-UA" dirty="0"/>
              <a:t> </a:t>
            </a:r>
            <a:r>
              <a:rPr lang="uk-UA" dirty="0" err="1"/>
              <a:t>експресують</a:t>
            </a:r>
            <a:r>
              <a:rPr lang="uk-UA" dirty="0"/>
              <a:t> рецептор </a:t>
            </a:r>
            <a:r>
              <a:rPr lang="uk-UA" dirty="0" err="1"/>
              <a:t>еотаксину</a:t>
            </a:r>
            <a:r>
              <a:rPr lang="uk-UA" dirty="0"/>
              <a:t> </a:t>
            </a:r>
            <a:r>
              <a:rPr lang="uk-UA" dirty="0" smtClean="0"/>
              <a:t>CCR3</a:t>
            </a:r>
            <a:endParaRPr lang="en-US" dirty="0" smtClean="0"/>
          </a:p>
          <a:p>
            <a:r>
              <a:rPr lang="uk-UA" dirty="0" smtClean="0"/>
              <a:t>Маркери активації </a:t>
            </a:r>
            <a:r>
              <a:rPr lang="en-US" dirty="0" smtClean="0"/>
              <a:t>CD63</a:t>
            </a:r>
            <a:r>
              <a:rPr lang="uk-UA" dirty="0" smtClean="0"/>
              <a:t> та </a:t>
            </a:r>
            <a:r>
              <a:rPr lang="en-US" dirty="0" smtClean="0"/>
              <a:t>CD203c </a:t>
            </a:r>
            <a:r>
              <a:rPr lang="uk-UA" dirty="0" err="1" smtClean="0"/>
              <a:t>експресуються</a:t>
            </a:r>
            <a:r>
              <a:rPr lang="uk-UA" dirty="0" smtClean="0"/>
              <a:t> </a:t>
            </a:r>
            <a:r>
              <a:rPr lang="uk-UA" dirty="0" err="1" smtClean="0"/>
              <a:t>післі</a:t>
            </a:r>
            <a:r>
              <a:rPr lang="uk-UA" dirty="0" smtClean="0"/>
              <a:t> </a:t>
            </a:r>
            <a:r>
              <a:rPr lang="uk-UA" dirty="0" err="1" smtClean="0"/>
              <a:t>антигеної</a:t>
            </a:r>
            <a:r>
              <a:rPr lang="uk-UA" dirty="0" smtClean="0"/>
              <a:t> стимуляції базофілів.</a:t>
            </a:r>
          </a:p>
          <a:p>
            <a:r>
              <a:rPr lang="uk-UA" dirty="0" smtClean="0"/>
              <a:t>CCR3 </a:t>
            </a:r>
            <a:r>
              <a:rPr lang="uk-UA" dirty="0"/>
              <a:t>та маркер активації </a:t>
            </a:r>
            <a:r>
              <a:rPr lang="en-US" dirty="0" smtClean="0"/>
              <a:t>CD63 </a:t>
            </a:r>
            <a:r>
              <a:rPr lang="uk-UA" dirty="0" smtClean="0"/>
              <a:t>виявляють </a:t>
            </a:r>
            <a:r>
              <a:rPr lang="uk-UA" dirty="0"/>
              <a:t>за допомогою </a:t>
            </a:r>
            <a:r>
              <a:rPr lang="uk-UA" dirty="0" err="1"/>
              <a:t>моноклонального</a:t>
            </a:r>
            <a:r>
              <a:rPr lang="uk-UA" dirty="0"/>
              <a:t> антитіла, міченого </a:t>
            </a:r>
            <a:r>
              <a:rPr lang="uk-UA" dirty="0" smtClean="0"/>
              <a:t>PE-флуоресценцією</a:t>
            </a:r>
          </a:p>
          <a:p>
            <a:r>
              <a:rPr lang="en-US" dirty="0" smtClean="0"/>
              <a:t>CD203c</a:t>
            </a:r>
            <a:r>
              <a:rPr lang="uk-UA" dirty="0" smtClean="0"/>
              <a:t> потребує іншого </a:t>
            </a:r>
            <a:r>
              <a:rPr lang="en-GB" dirty="0" smtClean="0"/>
              <a:t>PE-DY647</a:t>
            </a:r>
            <a:r>
              <a:rPr lang="uk-UA" dirty="0" smtClean="0"/>
              <a:t> PE-флуоресцентної мітки</a:t>
            </a:r>
            <a:endParaRPr lang="uk-UA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8" y="1772816"/>
            <a:ext cx="45154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Тести на активацію базофілів: кому та коли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Виявлення алергенів різної природи для діагностики та підтвердження </a:t>
            </a:r>
            <a:r>
              <a:rPr lang="uk-UA" dirty="0" err="1"/>
              <a:t>IgE</a:t>
            </a:r>
            <a:r>
              <a:rPr lang="uk-UA" dirty="0"/>
              <a:t>-залежною алергії і </a:t>
            </a:r>
            <a:r>
              <a:rPr lang="uk-UA" dirty="0" smtClean="0"/>
              <a:t>псевдо-</a:t>
            </a:r>
            <a:r>
              <a:rPr lang="uk-UA" dirty="0" err="1" smtClean="0"/>
              <a:t>алергічіих</a:t>
            </a:r>
            <a:r>
              <a:rPr lang="uk-UA" dirty="0" smtClean="0"/>
              <a:t> </a:t>
            </a:r>
            <a:r>
              <a:rPr lang="uk-UA" dirty="0"/>
              <a:t>реакцій у випадках неможливості </a:t>
            </a:r>
            <a:r>
              <a:rPr lang="uk-UA" dirty="0" smtClean="0"/>
              <a:t>проведення інших досліджень, </a:t>
            </a:r>
            <a:r>
              <a:rPr lang="uk-UA" dirty="0"/>
              <a:t>суперечливих або негативних результатів шкірних тестів і аналізу специфічних </a:t>
            </a:r>
            <a:r>
              <a:rPr lang="uk-UA" dirty="0" err="1" smtClean="0"/>
              <a:t>IgE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Оцінка </a:t>
            </a:r>
            <a:r>
              <a:rPr lang="uk-UA" dirty="0"/>
              <a:t>ефективності проведеної специфічної імунотерапії і лікування анти-</a:t>
            </a:r>
            <a:r>
              <a:rPr lang="uk-UA" dirty="0" err="1"/>
              <a:t>IgE</a:t>
            </a:r>
            <a:r>
              <a:rPr lang="uk-UA" dirty="0"/>
              <a:t> </a:t>
            </a:r>
            <a:r>
              <a:rPr lang="uk-UA" dirty="0" smtClean="0"/>
              <a:t>препаратами.</a:t>
            </a:r>
          </a:p>
          <a:p>
            <a:r>
              <a:rPr lang="uk-UA" dirty="0" smtClean="0"/>
              <a:t>Визначення </a:t>
            </a:r>
            <a:r>
              <a:rPr lang="uk-UA" dirty="0"/>
              <a:t>можливості повторного введення препарату після закінчення елімінаційної терапії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3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Чутливість та специфічність тестів на активацію базофілів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815747"/>
              </p:ext>
            </p:extLst>
          </p:nvPr>
        </p:nvGraphicFramePr>
        <p:xfrm>
          <a:off x="467544" y="1772816"/>
          <a:ext cx="8424936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Алерген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Чутливість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Специфічність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Посілання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dirty="0" smtClean="0"/>
                        <a:t>Харчові алергени (молоко)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91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90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Rubio A. et al, 2011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dirty="0" smtClean="0"/>
                        <a:t>Рентген-контрастні речовини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63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Salas M. et al, 2013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dirty="0" smtClean="0"/>
                        <a:t>Бета-</a:t>
                      </a:r>
                      <a:r>
                        <a:rPr lang="uk-UA" sz="2400" dirty="0" err="1" smtClean="0"/>
                        <a:t>лактамні</a:t>
                      </a:r>
                      <a:r>
                        <a:rPr lang="uk-UA" sz="2400" dirty="0" smtClean="0"/>
                        <a:t> антибіотики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80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Eberlein B. et al, 2010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dirty="0" smtClean="0"/>
                        <a:t>Пилок лугових трав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92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Potapinska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O. et al, 2009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526" y="484982"/>
            <a:ext cx="7695930" cy="634082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Вимоги щодо проведення тестів </a:t>
            </a:r>
            <a:r>
              <a:rPr lang="uk-UA" sz="3200" dirty="0"/>
              <a:t>на активацію базофілів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6874" y="1844824"/>
            <a:ext cx="7416824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</a:rPr>
              <a:t>Бажано використовувати стандартизовані алергени, адаптовані для клітинних </a:t>
            </a:r>
            <a:r>
              <a:rPr lang="uk-UA" sz="2400" dirty="0" smtClean="0">
                <a:solidFill>
                  <a:schemeClr val="tx1"/>
                </a:solidFill>
              </a:rPr>
              <a:t>тестів (Адаптовані алергени </a:t>
            </a:r>
            <a:r>
              <a:rPr lang="en-GB" sz="2400" dirty="0">
                <a:solidFill>
                  <a:schemeClr val="tx1"/>
                </a:solidFill>
              </a:rPr>
              <a:t>BÜHLMANN Allergens</a:t>
            </a:r>
            <a:r>
              <a:rPr lang="uk-UA" sz="2400" dirty="0" smtClean="0">
                <a:solidFill>
                  <a:schemeClr val="tx1"/>
                </a:solidFill>
              </a:rPr>
              <a:t>)</a:t>
            </a:r>
            <a:endParaRPr lang="uk-UA" sz="2200" dirty="0" smtClean="0">
              <a:solidFill>
                <a:schemeClr val="tx1"/>
              </a:solidFill>
            </a:endParaRPr>
          </a:p>
        </p:txBody>
      </p:sp>
      <p:pic>
        <p:nvPicPr>
          <p:cNvPr id="6" name="Picture 4" descr="C:\Users\A.E.Berezin\Pictures\Ashampoo Snap 7\Ashampoo_Snap_2019.03.30_17h58m57s_023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9" y="1588232"/>
            <a:ext cx="923299" cy="15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.E.Berezin\Pictures\Ashampoo Snap 7\Ashampoo_Snap_2019.03.30_17h58m57s_023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4" y="4323504"/>
            <a:ext cx="923299" cy="15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59632" y="3181536"/>
            <a:ext cx="7416824" cy="3127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Базальний рівень активації базофілів (CD63 +) нижче 2% -Принцип «все або нічого» (</a:t>
            </a:r>
            <a:r>
              <a:rPr lang="uk-UA" sz="2000" dirty="0" err="1">
                <a:solidFill>
                  <a:schemeClr val="tx1"/>
                </a:solidFill>
              </a:rPr>
              <a:t>Al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De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Weck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et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al</a:t>
            </a:r>
            <a:r>
              <a:rPr lang="uk-UA" sz="2000" dirty="0">
                <a:solidFill>
                  <a:schemeClr val="tx1"/>
                </a:solidFill>
              </a:rPr>
              <a:t>, 2003)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Базальний рівень активації базофілів (CD203с ++) може бути значно вище при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dirty="0" err="1">
                <a:solidFill>
                  <a:schemeClr val="tx1"/>
                </a:solidFill>
              </a:rPr>
              <a:t>полінозі</a:t>
            </a:r>
            <a:r>
              <a:rPr lang="uk-UA" sz="2000" dirty="0">
                <a:solidFill>
                  <a:schemeClr val="tx1"/>
                </a:solidFill>
              </a:rPr>
              <a:t> (</a:t>
            </a:r>
            <a:r>
              <a:rPr lang="uk-UA" sz="2000" dirty="0" err="1">
                <a:solidFill>
                  <a:schemeClr val="tx1"/>
                </a:solidFill>
              </a:rPr>
              <a:t>Al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De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Weck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et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al</a:t>
            </a:r>
            <a:r>
              <a:rPr lang="uk-UA" sz="2000" dirty="0">
                <a:solidFill>
                  <a:schemeClr val="tx1"/>
                </a:solidFill>
              </a:rPr>
              <a:t> , 2008),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загостренні бронхіальної  астми та загрози зупинки дихання (</a:t>
            </a:r>
            <a:r>
              <a:rPr lang="uk-UA" sz="2000" dirty="0" err="1">
                <a:solidFill>
                  <a:schemeClr val="tx1"/>
                </a:solidFill>
              </a:rPr>
              <a:t>Emiko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Ono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et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al</a:t>
            </a:r>
            <a:r>
              <a:rPr lang="uk-UA" sz="2000" dirty="0">
                <a:solidFill>
                  <a:schemeClr val="tx1"/>
                </a:solidFill>
              </a:rPr>
              <a:t>, 2010),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методичних погрішностях  (</a:t>
            </a:r>
            <a:r>
              <a:rPr lang="uk-UA" sz="2000" dirty="0" err="1">
                <a:solidFill>
                  <a:schemeClr val="tx1"/>
                </a:solidFill>
              </a:rPr>
              <a:t>тривалоий</a:t>
            </a:r>
            <a:r>
              <a:rPr lang="uk-UA" sz="2000" dirty="0">
                <a:solidFill>
                  <a:schemeClr val="tx1"/>
                </a:solidFill>
              </a:rPr>
              <a:t> час  -більш 2-х годин – між взяттям крові і виконанням тесту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dirty="0" err="1" smtClean="0"/>
              <a:t>Flow</a:t>
            </a:r>
            <a:r>
              <a:rPr lang="uk-UA" sz="3600" dirty="0" smtClean="0"/>
              <a:t>-CAST тести (тести активації базофілів): актуальність впровадження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124" y="1285210"/>
            <a:ext cx="8496944" cy="4525963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Приблизно 25% пацієнтів мають </a:t>
            </a:r>
            <a:r>
              <a:rPr lang="uk-UA" dirty="0" smtClean="0"/>
              <a:t>розчинний </a:t>
            </a:r>
            <a:r>
              <a:rPr lang="uk-UA" dirty="0" err="1" smtClean="0"/>
              <a:t>IgE</a:t>
            </a:r>
            <a:r>
              <a:rPr lang="uk-UA" dirty="0" smtClean="0"/>
              <a:t> до </a:t>
            </a:r>
            <a:r>
              <a:rPr lang="uk-UA" dirty="0" err="1" smtClean="0"/>
              <a:t>перекрестно</a:t>
            </a:r>
            <a:r>
              <a:rPr lang="uk-UA" dirty="0" smtClean="0"/>
              <a:t>-реактивної  </a:t>
            </a:r>
            <a:r>
              <a:rPr lang="uk-UA" dirty="0" err="1" smtClean="0"/>
              <a:t>карбогідратної</a:t>
            </a:r>
            <a:r>
              <a:rPr lang="uk-UA" dirty="0" smtClean="0"/>
              <a:t> </a:t>
            </a:r>
            <a:r>
              <a:rPr lang="uk-UA" dirty="0" err="1" smtClean="0"/>
              <a:t>детерминанти</a:t>
            </a:r>
            <a:r>
              <a:rPr lang="uk-UA" dirty="0" smtClean="0"/>
              <a:t>, </a:t>
            </a:r>
            <a:r>
              <a:rPr lang="uk-UA" dirty="0"/>
              <a:t>що призводить до значного числа </a:t>
            </a:r>
            <a:r>
              <a:rPr lang="uk-UA" dirty="0" smtClean="0"/>
              <a:t>хибно-позитивних результатів, які засновані на вимірюванні розчинного </a:t>
            </a:r>
            <a:r>
              <a:rPr lang="uk-UA" dirty="0" err="1" smtClean="0"/>
              <a:t>IgE</a:t>
            </a:r>
            <a:r>
              <a:rPr lang="uk-UA" dirty="0" smtClean="0"/>
              <a:t> до екстрактів алергенів.</a:t>
            </a:r>
          </a:p>
          <a:p>
            <a:r>
              <a:rPr lang="uk-UA" dirty="0" smtClean="0"/>
              <a:t>Сенсибілізація </a:t>
            </a:r>
            <a:r>
              <a:rPr lang="uk-UA" dirty="0"/>
              <a:t>до </a:t>
            </a:r>
            <a:r>
              <a:rPr lang="uk-UA" dirty="0" err="1" smtClean="0"/>
              <a:t>карбогідратної</a:t>
            </a:r>
            <a:r>
              <a:rPr lang="uk-UA" dirty="0" smtClean="0"/>
              <a:t>  </a:t>
            </a:r>
            <a:r>
              <a:rPr lang="uk-UA" dirty="0" err="1" smtClean="0"/>
              <a:t>детерминанти</a:t>
            </a:r>
            <a:r>
              <a:rPr lang="uk-UA" dirty="0" smtClean="0"/>
              <a:t> </a:t>
            </a:r>
            <a:r>
              <a:rPr lang="uk-UA" dirty="0"/>
              <a:t>сама по собі не має жодних клінічних </a:t>
            </a:r>
            <a:r>
              <a:rPr lang="uk-UA" dirty="0" smtClean="0"/>
              <a:t>проявів</a:t>
            </a:r>
          </a:p>
          <a:p>
            <a:r>
              <a:rPr lang="uk-UA" dirty="0" smtClean="0"/>
              <a:t>Сучасні проточні </a:t>
            </a:r>
            <a:r>
              <a:rPr lang="uk-UA" dirty="0" err="1"/>
              <a:t>цитометричні</a:t>
            </a:r>
            <a:r>
              <a:rPr lang="uk-UA" dirty="0"/>
              <a:t> тести на активацію базофілів </a:t>
            </a:r>
            <a:r>
              <a:rPr lang="uk-UA" dirty="0" smtClean="0"/>
              <a:t>були </a:t>
            </a:r>
            <a:r>
              <a:rPr lang="uk-UA" dirty="0"/>
              <a:t>розроблені у </a:t>
            </a:r>
            <a:r>
              <a:rPr lang="uk-UA" dirty="0" smtClean="0"/>
              <a:t>вигляді високо специфічних (</a:t>
            </a:r>
            <a:r>
              <a:rPr lang="en-US" dirty="0" smtClean="0"/>
              <a:t>&gt;</a:t>
            </a:r>
            <a:r>
              <a:rPr lang="uk-UA" dirty="0" smtClean="0"/>
              <a:t>80%) клітинних </a:t>
            </a:r>
            <a:r>
              <a:rPr lang="uk-UA" dirty="0"/>
              <a:t>тестів для </a:t>
            </a:r>
            <a:r>
              <a:rPr lang="uk-UA" i="1" dirty="0" err="1" smtClean="0"/>
              <a:t>in</a:t>
            </a:r>
            <a:r>
              <a:rPr lang="uk-UA" i="1" dirty="0" smtClean="0"/>
              <a:t> </a:t>
            </a:r>
            <a:r>
              <a:rPr lang="uk-UA" i="1" dirty="0" err="1"/>
              <a:t>vitro</a:t>
            </a:r>
            <a:r>
              <a:rPr lang="uk-UA" i="1" dirty="0"/>
              <a:t> </a:t>
            </a:r>
            <a:r>
              <a:rPr lang="uk-UA" dirty="0" smtClean="0"/>
              <a:t>діагностики </a:t>
            </a:r>
            <a:r>
              <a:rPr lang="uk-UA" dirty="0" err="1" smtClean="0"/>
              <a:t>IgE</a:t>
            </a:r>
            <a:r>
              <a:rPr lang="uk-UA" dirty="0" smtClean="0"/>
              <a:t>-опосередкованих реакцій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4172" y="566124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/>
              <a:t>Malandain H</a:t>
            </a:r>
            <a:r>
              <a:rPr lang="uk-UA" sz="1600" dirty="0"/>
              <a:t>. </a:t>
            </a:r>
            <a:r>
              <a:rPr lang="en-GB" sz="1600" dirty="0" err="1"/>
              <a:t>IgE</a:t>
            </a:r>
            <a:r>
              <a:rPr lang="en-GB" sz="1600" dirty="0"/>
              <a:t>-reactive carbohydrate epitopes--classification, cross-reactivity, and clinical impact.</a:t>
            </a:r>
            <a:r>
              <a:rPr lang="uk-UA" sz="1600" dirty="0"/>
              <a:t> </a:t>
            </a:r>
            <a:endParaRPr lang="en-GB" sz="1600" dirty="0"/>
          </a:p>
          <a:p>
            <a:r>
              <a:rPr lang="en-GB" sz="1600" dirty="0"/>
              <a:t>European Annals of Allergy and Clinical Immunology, 2005, 37(4):122-128</a:t>
            </a:r>
          </a:p>
          <a:p>
            <a:r>
              <a:rPr lang="en-GB" sz="1600" dirty="0"/>
              <a:t>PMID: 15916012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75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виглядає</a:t>
            </a:r>
            <a:r>
              <a:rPr lang="uk-UA" dirty="0" smtClean="0"/>
              <a:t> результат тестування 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816424" cy="513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141277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5% активованих базофілів за наявністю індексу стимуляції </a:t>
            </a:r>
            <a:r>
              <a:rPr lang="en-US" b="1" dirty="0" smtClean="0">
                <a:solidFill>
                  <a:srgbClr val="C00000"/>
                </a:solidFill>
              </a:rPr>
              <a:t>&gt; 1,05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908" y="400506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Індекс </a:t>
            </a:r>
            <a:r>
              <a:rPr lang="uk-UA" b="1" dirty="0" smtClean="0"/>
              <a:t>стимуляції - відношення кількості активованих </a:t>
            </a:r>
            <a:r>
              <a:rPr lang="uk-UA" b="1" dirty="0"/>
              <a:t>базофілів </a:t>
            </a:r>
            <a:r>
              <a:rPr lang="uk-UA" b="1" dirty="0" smtClean="0"/>
              <a:t>в пробі </a:t>
            </a:r>
            <a:r>
              <a:rPr lang="uk-UA" b="1" dirty="0"/>
              <a:t>з алергеном до кількості активованих базофілів в пробі з буферним розчином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862</Words>
  <Application>Microsoft Office PowerPoint</Application>
  <PresentationFormat>Екран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Молекулярна і клітинна діагностика алергії</vt:lpstr>
      <vt:lpstr>Механізми активації базофілів</vt:lpstr>
      <vt:lpstr>Патогенез синдрома активації базофілів</vt:lpstr>
      <vt:lpstr>CCR3, CD63 та CD203c: маркери активації базофілів</vt:lpstr>
      <vt:lpstr>Тести на активацію базофілів: кому та коли </vt:lpstr>
      <vt:lpstr>Чутливість та специфічність тестів на активацію базофілів</vt:lpstr>
      <vt:lpstr>Вимоги щодо проведення тестів на активацію базофілів</vt:lpstr>
      <vt:lpstr>Flow-CAST тести (тести активації базофілів): актуальність впровадження</vt:lpstr>
      <vt:lpstr>Як виглядає результат тестування ?</vt:lpstr>
      <vt:lpstr>Коли тестування на активацію базофілів є безперечно необхідним?</vt:lpstr>
      <vt:lpstr>Тести на активацію базофілів у визначенні непереносимості антибіотиків та НПЗЗ</vt:lpstr>
      <vt:lpstr>Тест на активацію базофілу у дітей з алергією на арахіс: функціональний аналіз крові може зменшити проблеми з пероральним харчуванням</vt:lpstr>
      <vt:lpstr>Тести на активацію базофілів у дітей з алергією при вирішенні питання про те, коли вводити молоко у дітей</vt:lpstr>
      <vt:lpstr>Тести на активацію базофілів в імунотерапії у хворих з непереносимістю бджолиної отрути</vt:lpstr>
      <vt:lpstr>FLOW CAST® тест</vt:lpstr>
      <vt:lpstr>Інформація для замовлення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Коронавірусна інфекція COVID-19</dc:title>
  <dc:creator>A.E.Berezin</dc:creator>
  <cp:lastModifiedBy>ВСМ Україна</cp:lastModifiedBy>
  <cp:revision>82</cp:revision>
  <dcterms:created xsi:type="dcterms:W3CDTF">2020-03-31T05:49:54Z</dcterms:created>
  <dcterms:modified xsi:type="dcterms:W3CDTF">2020-08-31T13:17:33Z</dcterms:modified>
</cp:coreProperties>
</file>