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91" r:id="rId3"/>
    <p:sldId id="292" r:id="rId4"/>
    <p:sldId id="281" r:id="rId5"/>
    <p:sldId id="286" r:id="rId6"/>
    <p:sldId id="287" r:id="rId7"/>
    <p:sldId id="288" r:id="rId8"/>
    <p:sldId id="279" r:id="rId9"/>
    <p:sldId id="289" r:id="rId10"/>
    <p:sldId id="290" r:id="rId11"/>
    <p:sldId id="285" r:id="rId12"/>
    <p:sldId id="284" r:id="rId13"/>
    <p:sldId id="283" r:id="rId14"/>
    <p:sldId id="282" r:id="rId15"/>
    <p:sldId id="280" r:id="rId16"/>
    <p:sldId id="25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642" autoAdjust="0"/>
  </p:normalViewPr>
  <p:slideViewPr>
    <p:cSldViewPr>
      <p:cViewPr varScale="1">
        <p:scale>
          <a:sx n="107" d="100"/>
          <a:sy n="107" d="100"/>
        </p:scale>
        <p:origin x="173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610603-4265-414A-8C96-E1291C91C10B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AC1245-0062-4BDA-9525-89898ED450A2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203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smtClean="0"/>
              <a:t>Malandain H</a:t>
            </a:r>
            <a:r>
              <a:rPr lang="uk-UA" dirty="0" smtClean="0"/>
              <a:t>. </a:t>
            </a:r>
            <a:r>
              <a:rPr lang="en-GB" dirty="0" err="1" smtClean="0"/>
              <a:t>IgE</a:t>
            </a:r>
            <a:r>
              <a:rPr lang="en-GB" dirty="0" smtClean="0"/>
              <a:t>-reactive carbohydrate epitopes--classification, cross-reactivity, and clinical impact.</a:t>
            </a:r>
            <a:r>
              <a:rPr lang="uk-UA" dirty="0" smtClean="0"/>
              <a:t> </a:t>
            </a:r>
            <a:endParaRPr lang="en-GB" dirty="0" smtClean="0"/>
          </a:p>
          <a:p>
            <a:r>
              <a:rPr lang="en-GB" dirty="0" smtClean="0"/>
              <a:t>European Annals of Allergy and Clinical Immunology, 2005, 37(4):122-128</a:t>
            </a:r>
          </a:p>
          <a:p>
            <a:r>
              <a:rPr lang="en-GB" dirty="0" smtClean="0"/>
              <a:t>PMID: 15916012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AC1245-0062-4BDA-9525-89898ED450A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992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8942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12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97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690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277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024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37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02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333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29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42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F5932-C612-4BFF-AD2C-6BE6FC5972DC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E5342-4E80-4533-A0BC-4C6A727FC99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36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93545"/>
            <a:ext cx="171682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9991" y="1340768"/>
            <a:ext cx="6894216" cy="864096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Молекулярна і клітинна діагностика алергії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523085"/>
            <a:ext cx="5694851" cy="858704"/>
          </a:xfrm>
        </p:spPr>
        <p:txBody>
          <a:bodyPr>
            <a:normAutofit fontScale="92500" lnSpcReduction="20000"/>
          </a:bodyPr>
          <a:lstStyle/>
          <a:p>
            <a:r>
              <a:rPr lang="uk-UA" b="1" dirty="0" smtClean="0"/>
              <a:t>Ідентифікація </a:t>
            </a:r>
            <a:r>
              <a:rPr lang="en-US" b="1" dirty="0" smtClean="0"/>
              <a:t>Ig </a:t>
            </a:r>
            <a:r>
              <a:rPr lang="en-US" b="1" dirty="0"/>
              <a:t>E- </a:t>
            </a:r>
            <a:r>
              <a:rPr lang="uk-UA" b="1" dirty="0"/>
              <a:t>залежних </a:t>
            </a:r>
            <a:r>
              <a:rPr lang="uk-UA" b="1" dirty="0" smtClean="0"/>
              <a:t>та </a:t>
            </a:r>
            <a:r>
              <a:rPr lang="en-US" b="1" dirty="0"/>
              <a:t>Ig E- </a:t>
            </a:r>
            <a:r>
              <a:rPr lang="uk-UA" b="1" dirty="0" smtClean="0"/>
              <a:t>не залежних реакцій</a:t>
            </a:r>
            <a:endParaRPr lang="uk-UA" b="1" dirty="0" smtClean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444" cy="83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29200"/>
            <a:ext cx="1584176" cy="54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Mast cell Activation Syndrome (MCAS)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913" y="3548645"/>
            <a:ext cx="5661634" cy="318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53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Коли тестування на активацію базофілів є безперечно необхідним?</a:t>
            </a:r>
            <a:endParaRPr lang="uk-UA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97209"/>
            <a:ext cx="7344816" cy="4557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499638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Mast cell disease co-existing conditions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71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 smtClean="0"/>
              <a:t>Тести на активацію базофілів у визначенні непереносимості антибіотиків та НПЗЗ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848" y="1700808"/>
            <a:ext cx="5745236" cy="1815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3528" y="1700808"/>
            <a:ext cx="2088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Бета-</a:t>
            </a:r>
            <a:r>
              <a:rPr lang="uk-UA" sz="2400" b="1" dirty="0" err="1" smtClean="0">
                <a:solidFill>
                  <a:srgbClr val="C00000"/>
                </a:solidFill>
              </a:rPr>
              <a:t>лактамні</a:t>
            </a:r>
            <a:r>
              <a:rPr lang="uk-UA" sz="2400" b="1" dirty="0" smtClean="0">
                <a:solidFill>
                  <a:srgbClr val="C00000"/>
                </a:solidFill>
              </a:rPr>
              <a:t> антибіотики </a:t>
            </a:r>
            <a:r>
              <a:rPr lang="en-GB" sz="2400" dirty="0" err="1"/>
              <a:t>Eberlein</a:t>
            </a:r>
            <a:r>
              <a:rPr lang="en-GB" sz="2400" dirty="0"/>
              <a:t> et al. 2010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861048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</a:rPr>
              <a:t>Аспірин</a:t>
            </a:r>
          </a:p>
          <a:p>
            <a:r>
              <a:rPr lang="en-GB" sz="2400" dirty="0"/>
              <a:t>Schneider et al. 2012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848" y="3837764"/>
            <a:ext cx="5697145" cy="1875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129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Autofit/>
          </a:bodyPr>
          <a:lstStyle/>
          <a:p>
            <a:r>
              <a:rPr lang="uk-UA" sz="2800" dirty="0"/>
              <a:t>Тест на активацію базофілу у дітей з алергією на арахіс: функціональний аналіз крові може зменшити проблеми з пероральним харчуванням</a:t>
            </a:r>
            <a:endParaRPr lang="ru-RU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944" y="1978742"/>
            <a:ext cx="5059252" cy="29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1536" y="1953411"/>
            <a:ext cx="36724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Завдяки вражаючій чутливості та конкретному місту, BAT виявився кращим за інші діагностичні тести на дискримінацію пацієнтів з алергією на арахіс та </a:t>
            </a:r>
            <a:r>
              <a:rPr lang="uk-UA" dirty="0" smtClean="0"/>
              <a:t>толерантність.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 smtClean="0"/>
              <a:t>Особливо </a:t>
            </a:r>
            <a:r>
              <a:rPr lang="uk-UA" dirty="0"/>
              <a:t>у складних випадках BAT зменшив потребу OFC для досягнення правильного діагнозу алергії. </a:t>
            </a:r>
            <a:endParaRPr lang="en-US" dirty="0" smtClean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48" y="5092732"/>
            <a:ext cx="805815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1848" y="5826157"/>
            <a:ext cx="8058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C00000"/>
                </a:solidFill>
              </a:rPr>
              <a:t>Майбутні дослідження визначатимуть, чи можна </a:t>
            </a:r>
            <a:r>
              <a:rPr lang="uk-UA" b="1" dirty="0" smtClean="0">
                <a:solidFill>
                  <a:srgbClr val="C00000"/>
                </a:solidFill>
              </a:rPr>
              <a:t>додати  тест на активацію базофілів до орального провокаційного тесту </a:t>
            </a:r>
            <a:r>
              <a:rPr lang="uk-UA" b="1" dirty="0">
                <a:solidFill>
                  <a:srgbClr val="C00000"/>
                </a:solidFill>
              </a:rPr>
              <a:t>як золотий стандарт </a:t>
            </a:r>
            <a:r>
              <a:rPr lang="uk-UA" b="1" i="1" dirty="0" err="1">
                <a:solidFill>
                  <a:srgbClr val="C00000"/>
                </a:solidFill>
              </a:rPr>
              <a:t>in</a:t>
            </a:r>
            <a:r>
              <a:rPr lang="uk-UA" b="1" i="1" dirty="0">
                <a:solidFill>
                  <a:srgbClr val="C00000"/>
                </a:solidFill>
              </a:rPr>
              <a:t> </a:t>
            </a:r>
            <a:r>
              <a:rPr lang="uk-UA" b="1" i="1" dirty="0" err="1" smtClean="0">
                <a:solidFill>
                  <a:srgbClr val="C00000"/>
                </a:solidFill>
              </a:rPr>
              <a:t>vitro</a:t>
            </a:r>
            <a:r>
              <a:rPr lang="uk-UA" b="1" i="1" dirty="0" smtClean="0">
                <a:solidFill>
                  <a:srgbClr val="C00000"/>
                </a:solidFill>
              </a:rPr>
              <a:t>, </a:t>
            </a:r>
            <a:r>
              <a:rPr lang="uk-UA" b="1" dirty="0" smtClean="0">
                <a:solidFill>
                  <a:srgbClr val="C00000"/>
                </a:solidFill>
              </a:rPr>
              <a:t>але його чутливість та безпечність значно кращі за оральні тести.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72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50106"/>
          </a:xfrm>
        </p:spPr>
        <p:txBody>
          <a:bodyPr>
            <a:noAutofit/>
          </a:bodyPr>
          <a:lstStyle/>
          <a:p>
            <a:r>
              <a:rPr lang="uk-UA" sz="3200" dirty="0"/>
              <a:t>Тести на активацію базофілів у дітей з алергією при вирішенні питання про те, коли вводити молоко у дітей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13550"/>
            <a:ext cx="8229600" cy="8640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000" dirty="0"/>
              <a:t>Було оцінено користь </a:t>
            </a:r>
            <a:r>
              <a:rPr lang="uk-UA" sz="2000" dirty="0" err="1"/>
              <a:t>Flow</a:t>
            </a:r>
            <a:r>
              <a:rPr lang="uk-UA" sz="2000" dirty="0"/>
              <a:t> CAST® у прогнозуванні реакції дитини на оральний виклик та порівняно з шкірним </a:t>
            </a:r>
            <a:r>
              <a:rPr lang="uk-UA" sz="2000" dirty="0" err="1" smtClean="0"/>
              <a:t>прик</a:t>
            </a:r>
            <a:r>
              <a:rPr lang="uk-UA" sz="2000" dirty="0" smtClean="0"/>
              <a:t> тестом </a:t>
            </a:r>
            <a:r>
              <a:rPr lang="uk-UA" sz="2000" dirty="0"/>
              <a:t>та </a:t>
            </a:r>
            <a:r>
              <a:rPr lang="uk-UA" sz="2000" dirty="0" err="1" smtClean="0"/>
              <a:t>sIgE</a:t>
            </a:r>
            <a:r>
              <a:rPr lang="uk-UA" sz="2000" dirty="0"/>
              <a:t>.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798349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4737502"/>
            <a:ext cx="4839841" cy="2120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11960" y="3942625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Діагностичний алгоритм щодо введення молока дитині з підозрою на </a:t>
            </a:r>
            <a:r>
              <a:rPr lang="en-US" dirty="0" err="1" smtClean="0"/>
              <a:t>IgE</a:t>
            </a:r>
            <a:r>
              <a:rPr lang="en-US" dirty="0" smtClean="0"/>
              <a:t>-</a:t>
            </a:r>
            <a:r>
              <a:rPr lang="uk-UA" dirty="0" smtClean="0"/>
              <a:t>залежні реакції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5297" y="3821817"/>
            <a:ext cx="38994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dirty="0"/>
              <a:t>Тяжкість клінічної реакції (відсутня, легка, помірна, важка) надзвичайно добре корелює з інтенсивністю активації </a:t>
            </a:r>
            <a:r>
              <a:rPr lang="uk-UA" dirty="0" smtClean="0"/>
              <a:t>базофілу.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Flow</a:t>
            </a:r>
            <a:r>
              <a:rPr lang="uk-UA" dirty="0" smtClean="0"/>
              <a:t> </a:t>
            </a:r>
            <a:r>
              <a:rPr lang="uk-UA" dirty="0"/>
              <a:t>CAST® є цінним інструментом, який допомагає вирішити, коли пероральний виклик можна безпечно здійснити під час подальшого спостереження. алергія на коров’яче молоко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7884368" y="2852936"/>
            <a:ext cx="432048" cy="3240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4" descr="C:\Users\A.E.Berezin\Pictures\Ashampoo Snap 7\Ashampoo_Snap_2019.03.30_17h58m57s_023_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822" y="2564904"/>
            <a:ext cx="625916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68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uk-UA" sz="2800" dirty="0"/>
              <a:t>Тести на активацію базофілів в </a:t>
            </a:r>
            <a:r>
              <a:rPr lang="uk-UA" sz="2800" dirty="0" smtClean="0"/>
              <a:t>імунотерапії</a:t>
            </a:r>
            <a:r>
              <a:rPr lang="en-US" sz="2800" dirty="0" smtClean="0"/>
              <a:t> </a:t>
            </a:r>
            <a:r>
              <a:rPr lang="uk-UA" sz="2800" dirty="0" smtClean="0"/>
              <a:t>у хворих з непереносимістю бджолиної отрути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56214" y="1404893"/>
            <a:ext cx="4430586" cy="3556992"/>
          </a:xfrm>
        </p:spPr>
        <p:txBody>
          <a:bodyPr>
            <a:noAutofit/>
          </a:bodyPr>
          <a:lstStyle/>
          <a:p>
            <a:r>
              <a:rPr lang="uk-UA" sz="1600" dirty="0" smtClean="0"/>
              <a:t>Тест </a:t>
            </a:r>
            <a:r>
              <a:rPr lang="uk-UA" sz="1600" dirty="0"/>
              <a:t>AST® (</a:t>
            </a:r>
            <a:r>
              <a:rPr lang="uk-UA" sz="1600" dirty="0" err="1"/>
              <a:t>Flow</a:t>
            </a:r>
            <a:r>
              <a:rPr lang="uk-UA" sz="1600" dirty="0"/>
              <a:t> CAST® і CAST® ELISA</a:t>
            </a:r>
            <a:r>
              <a:rPr lang="uk-UA" sz="1600" dirty="0" smtClean="0"/>
              <a:t>)  може використовуватися </a:t>
            </a:r>
            <a:r>
              <a:rPr lang="uk-UA" sz="1600" dirty="0"/>
              <a:t>для дослідження </a:t>
            </a:r>
            <a:r>
              <a:rPr lang="uk-UA" sz="1600" dirty="0" smtClean="0"/>
              <a:t>придатності маркерів  активації базофілів для визначення дози та тривалості специфічної </a:t>
            </a:r>
            <a:r>
              <a:rPr lang="uk-UA" sz="1600" dirty="0"/>
              <a:t>імунотерапії (СІТ</a:t>
            </a:r>
            <a:r>
              <a:rPr lang="uk-UA" sz="1600" dirty="0" smtClean="0"/>
              <a:t>).</a:t>
            </a:r>
          </a:p>
          <a:p>
            <a:r>
              <a:rPr lang="uk-UA" sz="1600" dirty="0" smtClean="0"/>
              <a:t>Знижена </a:t>
            </a:r>
            <a:r>
              <a:rPr lang="uk-UA" sz="1600" dirty="0"/>
              <a:t>чутливість базофілів може бути продемонстрована у пацієнтів з алергією на бджолині отрути після СІТ порівняно з пацієнтами </a:t>
            </a:r>
            <a:r>
              <a:rPr lang="uk-UA" sz="1600" dirty="0" smtClean="0"/>
              <a:t>до</a:t>
            </a:r>
          </a:p>
          <a:p>
            <a:r>
              <a:rPr lang="uk-UA" sz="1600" dirty="0" smtClean="0"/>
              <a:t>Використання </a:t>
            </a:r>
            <a:r>
              <a:rPr lang="uk-UA" sz="1600" dirty="0" err="1"/>
              <a:t>Flow</a:t>
            </a:r>
            <a:r>
              <a:rPr lang="uk-UA" sz="1600" dirty="0"/>
              <a:t> CAST® з різними концентраціями бджолиної отрути дозволяє виявити осіб, які страждають алергією на бджолину отруту, </a:t>
            </a:r>
            <a:r>
              <a:rPr lang="uk-UA" sz="1600" dirty="0" smtClean="0"/>
              <a:t>та яким </a:t>
            </a:r>
            <a:r>
              <a:rPr lang="uk-UA" sz="1600" dirty="0"/>
              <a:t>необхідні більш високі дози СІТ або більша тривалість СІТ для повного захисту</a:t>
            </a: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602316"/>
            <a:ext cx="6840760" cy="126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1358445"/>
            <a:ext cx="3894264" cy="358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69645"/>
            <a:ext cx="1716822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51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dirty="0"/>
              <a:t>FLOW </a:t>
            </a:r>
            <a:r>
              <a:rPr lang="uk-UA" dirty="0" smtClean="0"/>
              <a:t>CAST® тест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4381947"/>
          </a:xfrm>
        </p:spPr>
        <p:txBody>
          <a:bodyPr>
            <a:normAutofit fontScale="92500" lnSpcReduction="20000"/>
          </a:bodyPr>
          <a:lstStyle/>
          <a:p>
            <a:r>
              <a:rPr lang="en-GB" sz="2800" dirty="0"/>
              <a:t>Flow CAST® </a:t>
            </a:r>
            <a:r>
              <a:rPr lang="uk-UA" sz="2800" dirty="0"/>
              <a:t>призначений для визначення активації базофілу у зразках цільної крові пацієнта методом проточної </a:t>
            </a:r>
            <a:r>
              <a:rPr lang="uk-UA" sz="2800" dirty="0" err="1" smtClean="0"/>
              <a:t>цитометрії</a:t>
            </a:r>
            <a:r>
              <a:rPr lang="uk-UA" sz="2800" dirty="0" smtClean="0"/>
              <a:t> з використанням унікальна </a:t>
            </a:r>
            <a:r>
              <a:rPr lang="uk-UA" sz="2800" dirty="0"/>
              <a:t>комбінація маркерів - </a:t>
            </a:r>
            <a:r>
              <a:rPr lang="en-GB" sz="2800" dirty="0"/>
              <a:t>CCR3 </a:t>
            </a:r>
            <a:r>
              <a:rPr lang="uk-UA" sz="2800" dirty="0"/>
              <a:t>і </a:t>
            </a:r>
            <a:r>
              <a:rPr lang="en-GB" sz="2800" dirty="0"/>
              <a:t>CD63</a:t>
            </a:r>
            <a:endParaRPr lang="uk-UA" sz="2800" dirty="0" smtClean="0"/>
          </a:p>
          <a:p>
            <a:r>
              <a:rPr lang="uk-UA" sz="2800" dirty="0" err="1" smtClean="0"/>
              <a:t>Flow</a:t>
            </a:r>
            <a:r>
              <a:rPr lang="uk-UA" sz="2800" dirty="0" smtClean="0"/>
              <a:t> </a:t>
            </a:r>
            <a:r>
              <a:rPr lang="uk-UA" sz="2800" dirty="0"/>
              <a:t>CAST®: </a:t>
            </a:r>
            <a:r>
              <a:rPr lang="en-US" sz="2800" dirty="0" smtClean="0"/>
              <a:t> </a:t>
            </a:r>
            <a:r>
              <a:rPr lang="uk-UA" sz="2800" dirty="0" smtClean="0"/>
              <a:t>легкий, швидкий, повністю безпечний та </a:t>
            </a:r>
            <a:r>
              <a:rPr lang="uk-UA" sz="2800" dirty="0"/>
              <a:t>надійний </a:t>
            </a:r>
            <a:r>
              <a:rPr lang="uk-UA" sz="2800" dirty="0" smtClean="0"/>
              <a:t>тест</a:t>
            </a:r>
            <a:endParaRPr lang="en-US" sz="2800" dirty="0" smtClean="0"/>
          </a:p>
          <a:p>
            <a:r>
              <a:rPr lang="uk-UA" sz="2800" dirty="0" err="1" smtClean="0"/>
              <a:t>Flow</a:t>
            </a:r>
            <a:r>
              <a:rPr lang="uk-UA" sz="2800" dirty="0" smtClean="0"/>
              <a:t> </a:t>
            </a:r>
            <a:r>
              <a:rPr lang="uk-UA" sz="2800" dirty="0"/>
              <a:t>CAST®: </a:t>
            </a:r>
            <a:r>
              <a:rPr lang="en-US" sz="2800" dirty="0" smtClean="0"/>
              <a:t> </a:t>
            </a:r>
            <a:r>
              <a:rPr lang="uk-UA" sz="2800" dirty="0" smtClean="0"/>
              <a:t>простий </a:t>
            </a:r>
            <a:r>
              <a:rPr lang="uk-UA" sz="2800" dirty="0"/>
              <a:t>протокол для найбільш специфічної та чутливої діагностики діагнозу </a:t>
            </a:r>
            <a:r>
              <a:rPr lang="uk-UA" sz="2800" dirty="0" err="1" smtClean="0"/>
              <a:t>IgE</a:t>
            </a:r>
            <a:r>
              <a:rPr lang="uk-UA" sz="2800" dirty="0" smtClean="0"/>
              <a:t> </a:t>
            </a:r>
            <a:r>
              <a:rPr lang="uk-UA" sz="2800" dirty="0"/>
              <a:t>та </a:t>
            </a:r>
            <a:r>
              <a:rPr lang="uk-UA" sz="2800" dirty="0" smtClean="0"/>
              <a:t>не-</a:t>
            </a:r>
            <a:r>
              <a:rPr lang="uk-UA" sz="2800" dirty="0" err="1" smtClean="0"/>
              <a:t>IgE</a:t>
            </a:r>
            <a:r>
              <a:rPr lang="uk-UA" sz="2800" dirty="0" smtClean="0"/>
              <a:t>-залежної алергії.</a:t>
            </a:r>
            <a:endParaRPr lang="en-US" sz="2800" dirty="0" smtClean="0"/>
          </a:p>
          <a:p>
            <a:r>
              <a:rPr lang="uk-UA" sz="2800" dirty="0" smtClean="0"/>
              <a:t>Аналізи </a:t>
            </a:r>
            <a:r>
              <a:rPr lang="uk-UA" sz="2800" dirty="0"/>
              <a:t>CAST®: доступні в поєднанні </a:t>
            </a:r>
            <a:r>
              <a:rPr lang="uk-UA" sz="2800" dirty="0" smtClean="0"/>
              <a:t>з</a:t>
            </a:r>
            <a:r>
              <a:rPr lang="en-US" sz="2800" dirty="0" smtClean="0"/>
              <a:t> </a:t>
            </a:r>
            <a:r>
              <a:rPr lang="uk-UA" sz="2800" dirty="0" smtClean="0"/>
              <a:t>&gt; </a:t>
            </a:r>
            <a:r>
              <a:rPr lang="uk-UA" sz="2800" dirty="0"/>
              <a:t>150 стандартизованими та </a:t>
            </a:r>
            <a:r>
              <a:rPr lang="uk-UA" sz="2800" dirty="0" err="1"/>
              <a:t>валідованими</a:t>
            </a:r>
            <a:r>
              <a:rPr lang="uk-UA" sz="2800" dirty="0"/>
              <a:t> алергенами</a:t>
            </a:r>
            <a:r>
              <a:rPr lang="uk-UA" sz="2800" dirty="0" smtClean="0"/>
              <a:t>.</a:t>
            </a:r>
          </a:p>
          <a:p>
            <a:r>
              <a:rPr lang="uk-UA" sz="2800" dirty="0" smtClean="0"/>
              <a:t>Результат можна отримати протягом 1 години</a:t>
            </a:r>
            <a:endParaRPr lang="ru-RU" sz="28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1302009" cy="655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5517232"/>
            <a:ext cx="7416824" cy="1307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12244"/>
            <a:ext cx="1584176" cy="542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925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Інформація для замовлення</a:t>
            </a:r>
            <a:endParaRPr lang="ru-RU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30" y="1772816"/>
            <a:ext cx="8513822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657" y="610439"/>
            <a:ext cx="667635" cy="6676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4792290"/>
            <a:ext cx="4167228" cy="12337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825618"/>
            <a:ext cx="3404616" cy="110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8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uk-UA" dirty="0" smtClean="0"/>
              <a:t>Механізми активації базофілів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776864" cy="5351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146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Патогенез </a:t>
            </a:r>
            <a:r>
              <a:rPr lang="uk-UA" dirty="0" err="1" smtClean="0"/>
              <a:t>синдрома</a:t>
            </a:r>
            <a:r>
              <a:rPr lang="uk-UA" dirty="0" smtClean="0"/>
              <a:t> активації базофілів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653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CCR3</a:t>
            </a:r>
            <a:r>
              <a:rPr lang="uk-UA" b="1" dirty="0" smtClean="0"/>
              <a:t>,</a:t>
            </a:r>
            <a:r>
              <a:rPr lang="en-GB" b="1" dirty="0" smtClean="0"/>
              <a:t> </a:t>
            </a:r>
            <a:r>
              <a:rPr lang="en-US" b="1" dirty="0" smtClean="0"/>
              <a:t>CD63</a:t>
            </a:r>
            <a:r>
              <a:rPr lang="uk-UA" b="1" dirty="0" smtClean="0"/>
              <a:t> та </a:t>
            </a:r>
            <a:r>
              <a:rPr lang="en-US" b="1" dirty="0" smtClean="0"/>
              <a:t>CD203c:</a:t>
            </a:r>
            <a:r>
              <a:rPr lang="uk-UA" b="1" dirty="0" smtClean="0"/>
              <a:t> маркери активації базофілів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60032" y="1916832"/>
            <a:ext cx="3840848" cy="4752528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Базофіли </a:t>
            </a:r>
            <a:r>
              <a:rPr lang="uk-UA" dirty="0" err="1"/>
              <a:t>конститутивно</a:t>
            </a:r>
            <a:r>
              <a:rPr lang="uk-UA" dirty="0"/>
              <a:t> </a:t>
            </a:r>
            <a:r>
              <a:rPr lang="uk-UA" dirty="0" err="1"/>
              <a:t>експресують</a:t>
            </a:r>
            <a:r>
              <a:rPr lang="uk-UA" dirty="0"/>
              <a:t> рецептор </a:t>
            </a:r>
            <a:r>
              <a:rPr lang="uk-UA" dirty="0" err="1"/>
              <a:t>еотаксину</a:t>
            </a:r>
            <a:r>
              <a:rPr lang="uk-UA" dirty="0"/>
              <a:t> </a:t>
            </a:r>
            <a:r>
              <a:rPr lang="uk-UA" dirty="0" smtClean="0"/>
              <a:t>CCR3</a:t>
            </a:r>
            <a:endParaRPr lang="en-US" dirty="0" smtClean="0"/>
          </a:p>
          <a:p>
            <a:r>
              <a:rPr lang="uk-UA" dirty="0" smtClean="0"/>
              <a:t>Маркери активації </a:t>
            </a:r>
            <a:r>
              <a:rPr lang="en-US" dirty="0" smtClean="0"/>
              <a:t>CD63</a:t>
            </a:r>
            <a:r>
              <a:rPr lang="uk-UA" dirty="0" smtClean="0"/>
              <a:t> та </a:t>
            </a:r>
            <a:r>
              <a:rPr lang="en-US" dirty="0" smtClean="0"/>
              <a:t>CD203c </a:t>
            </a:r>
            <a:r>
              <a:rPr lang="uk-UA" dirty="0" err="1" smtClean="0"/>
              <a:t>експресуються</a:t>
            </a:r>
            <a:r>
              <a:rPr lang="uk-UA" dirty="0" smtClean="0"/>
              <a:t> </a:t>
            </a:r>
            <a:r>
              <a:rPr lang="uk-UA" dirty="0" err="1" smtClean="0"/>
              <a:t>післі</a:t>
            </a:r>
            <a:r>
              <a:rPr lang="uk-UA" dirty="0" smtClean="0"/>
              <a:t> </a:t>
            </a:r>
            <a:r>
              <a:rPr lang="uk-UA" dirty="0" err="1" smtClean="0"/>
              <a:t>антигеної</a:t>
            </a:r>
            <a:r>
              <a:rPr lang="uk-UA" dirty="0" smtClean="0"/>
              <a:t> стимуляції базофілів.</a:t>
            </a:r>
          </a:p>
          <a:p>
            <a:r>
              <a:rPr lang="uk-UA" dirty="0" smtClean="0"/>
              <a:t>CCR3 </a:t>
            </a:r>
            <a:r>
              <a:rPr lang="uk-UA" dirty="0"/>
              <a:t>та маркер активації </a:t>
            </a:r>
            <a:r>
              <a:rPr lang="en-US" dirty="0" smtClean="0"/>
              <a:t>CD63 </a:t>
            </a:r>
            <a:r>
              <a:rPr lang="uk-UA" dirty="0" smtClean="0"/>
              <a:t>виявляють </a:t>
            </a:r>
            <a:r>
              <a:rPr lang="uk-UA" dirty="0"/>
              <a:t>за допомогою </a:t>
            </a:r>
            <a:r>
              <a:rPr lang="uk-UA" dirty="0" err="1"/>
              <a:t>моноклонального</a:t>
            </a:r>
            <a:r>
              <a:rPr lang="uk-UA" dirty="0"/>
              <a:t> антитіла, міченого </a:t>
            </a:r>
            <a:r>
              <a:rPr lang="uk-UA" dirty="0" smtClean="0"/>
              <a:t>PE-флуоресценцією</a:t>
            </a:r>
          </a:p>
          <a:p>
            <a:r>
              <a:rPr lang="en-US" dirty="0" smtClean="0"/>
              <a:t>CD203c</a:t>
            </a:r>
            <a:r>
              <a:rPr lang="uk-UA" dirty="0" smtClean="0"/>
              <a:t> потребує іншого </a:t>
            </a:r>
            <a:r>
              <a:rPr lang="en-GB" dirty="0" smtClean="0"/>
              <a:t>PE-DY647</a:t>
            </a:r>
            <a:r>
              <a:rPr lang="uk-UA" dirty="0" smtClean="0"/>
              <a:t> PE-флуоресцентної мітки</a:t>
            </a:r>
            <a:endParaRPr lang="uk-UA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8" y="1772816"/>
            <a:ext cx="451541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29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Тести на активацію базофілів: кому та коли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Виявлення алергенів різної природи для діагностики та підтвердження </a:t>
            </a:r>
            <a:r>
              <a:rPr lang="uk-UA" dirty="0" err="1"/>
              <a:t>IgE</a:t>
            </a:r>
            <a:r>
              <a:rPr lang="uk-UA" dirty="0"/>
              <a:t>-залежною алергії і </a:t>
            </a:r>
            <a:r>
              <a:rPr lang="uk-UA" dirty="0" smtClean="0"/>
              <a:t>псевдо-</a:t>
            </a:r>
            <a:r>
              <a:rPr lang="uk-UA" dirty="0" err="1" smtClean="0"/>
              <a:t>алергічіих</a:t>
            </a:r>
            <a:r>
              <a:rPr lang="uk-UA" dirty="0" smtClean="0"/>
              <a:t> </a:t>
            </a:r>
            <a:r>
              <a:rPr lang="uk-UA" dirty="0"/>
              <a:t>реакцій у випадках неможливості </a:t>
            </a:r>
            <a:r>
              <a:rPr lang="uk-UA" dirty="0" smtClean="0"/>
              <a:t>проведення інших досліджень, </a:t>
            </a:r>
            <a:r>
              <a:rPr lang="uk-UA" dirty="0"/>
              <a:t>суперечливих або негативних результатів шкірних тестів і аналізу специфічних </a:t>
            </a:r>
            <a:r>
              <a:rPr lang="uk-UA" dirty="0" err="1" smtClean="0"/>
              <a:t>IgE</a:t>
            </a:r>
            <a:r>
              <a:rPr lang="uk-UA" dirty="0" smtClean="0"/>
              <a:t>.</a:t>
            </a:r>
          </a:p>
          <a:p>
            <a:r>
              <a:rPr lang="uk-UA" dirty="0" smtClean="0"/>
              <a:t>Оцінка </a:t>
            </a:r>
            <a:r>
              <a:rPr lang="uk-UA" dirty="0"/>
              <a:t>ефективності проведеної специфічної імунотерапії і лікування анти-</a:t>
            </a:r>
            <a:r>
              <a:rPr lang="uk-UA" dirty="0" err="1"/>
              <a:t>IgE</a:t>
            </a:r>
            <a:r>
              <a:rPr lang="uk-UA" dirty="0"/>
              <a:t> </a:t>
            </a:r>
            <a:r>
              <a:rPr lang="uk-UA" dirty="0" smtClean="0"/>
              <a:t>препаратами.</a:t>
            </a:r>
          </a:p>
          <a:p>
            <a:r>
              <a:rPr lang="uk-UA" dirty="0" smtClean="0"/>
              <a:t>Визначення </a:t>
            </a:r>
            <a:r>
              <a:rPr lang="uk-UA" dirty="0"/>
              <a:t>можливості повторного введення препарату після закінчення елімінаційної терапії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530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Чутливість та специфічність тестів на активацію базофілів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5815747"/>
              </p:ext>
            </p:extLst>
          </p:nvPr>
        </p:nvGraphicFramePr>
        <p:xfrm>
          <a:off x="467544" y="1772816"/>
          <a:ext cx="8424936" cy="41148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0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15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Алерген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Чутливість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Специфічність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err="1" smtClean="0"/>
                        <a:t>Посілання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/>
                        <a:t>Харчові алергени (молоко)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91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90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Rubio A. et al, 2011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/>
                        <a:t>Рентген-контрастні речовини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63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100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Salas M. et al, 2013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/>
                        <a:t>Бета-</a:t>
                      </a:r>
                      <a:r>
                        <a:rPr lang="uk-UA" sz="2400" dirty="0" err="1" smtClean="0"/>
                        <a:t>лактамні</a:t>
                      </a:r>
                      <a:r>
                        <a:rPr lang="uk-UA" sz="2400" dirty="0" smtClean="0"/>
                        <a:t> антибіотики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55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80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Eberlein B. et al, 2010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uk-UA" sz="2400" dirty="0" smtClean="0"/>
                        <a:t>Пилок лугових трав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92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 smtClean="0"/>
                        <a:t>100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Potapinska</a:t>
                      </a:r>
                      <a:r>
                        <a:rPr lang="en-G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O. et al, 2009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638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526" y="484982"/>
            <a:ext cx="7695930" cy="634082"/>
          </a:xfrm>
        </p:spPr>
        <p:txBody>
          <a:bodyPr>
            <a:noAutofit/>
          </a:bodyPr>
          <a:lstStyle/>
          <a:p>
            <a:r>
              <a:rPr lang="uk-UA" sz="3200" dirty="0" smtClean="0"/>
              <a:t>Вимоги щодо проведення тестів </a:t>
            </a:r>
            <a:r>
              <a:rPr lang="uk-UA" sz="3200" dirty="0"/>
              <a:t>на активацію базофілів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46874" y="1844824"/>
            <a:ext cx="7416824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>
                <a:solidFill>
                  <a:schemeClr val="tx1"/>
                </a:solidFill>
              </a:rPr>
              <a:t>Бажано використовувати стандартизовані алергени, адаптовані для клітинних </a:t>
            </a:r>
            <a:r>
              <a:rPr lang="uk-UA" sz="2400" dirty="0" smtClean="0">
                <a:solidFill>
                  <a:schemeClr val="tx1"/>
                </a:solidFill>
              </a:rPr>
              <a:t>тестів (Адаптовані алергени </a:t>
            </a:r>
            <a:r>
              <a:rPr lang="en-GB" sz="2400" dirty="0">
                <a:solidFill>
                  <a:schemeClr val="tx1"/>
                </a:solidFill>
              </a:rPr>
              <a:t>BÜHLMANN Allergens</a:t>
            </a:r>
            <a:r>
              <a:rPr lang="uk-UA" sz="2400" dirty="0" smtClean="0">
                <a:solidFill>
                  <a:schemeClr val="tx1"/>
                </a:solidFill>
              </a:rPr>
              <a:t>)</a:t>
            </a:r>
            <a:endParaRPr lang="uk-UA" sz="2200" dirty="0" smtClean="0">
              <a:solidFill>
                <a:schemeClr val="tx1"/>
              </a:solidFill>
            </a:endParaRPr>
          </a:p>
        </p:txBody>
      </p:sp>
      <p:pic>
        <p:nvPicPr>
          <p:cNvPr id="6" name="Picture 4" descr="C:\Users\A.E.Berezin\Pictures\Ashampoo Snap 7\Ashampoo_Snap_2019.03.30_17h58m57s_02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99" y="1588232"/>
            <a:ext cx="923299" cy="159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A.E.Berezin\Pictures\Ashampoo Snap 7\Ashampoo_Snap_2019.03.30_17h58m57s_023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34" y="4323504"/>
            <a:ext cx="923299" cy="1593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259632" y="3181536"/>
            <a:ext cx="7416824" cy="31277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0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chemeClr val="tx1"/>
                </a:solidFill>
              </a:rPr>
              <a:t>Базальний рівень активації базофілів (CD63 +) нижче 2% -Принцип «все або нічого» (</a:t>
            </a:r>
            <a:r>
              <a:rPr lang="uk-UA" sz="2000" dirty="0" err="1">
                <a:solidFill>
                  <a:schemeClr val="tx1"/>
                </a:solidFill>
              </a:rPr>
              <a:t>Al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De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Weck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et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al</a:t>
            </a:r>
            <a:r>
              <a:rPr lang="uk-UA" sz="2000" dirty="0">
                <a:solidFill>
                  <a:schemeClr val="tx1"/>
                </a:solidFill>
              </a:rPr>
              <a:t>, 2003)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chemeClr val="tx1"/>
                </a:solidFill>
              </a:rPr>
              <a:t>Базальний рівень активації базофілів (CD203с ++) може бути значно вище при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2000" dirty="0" err="1">
                <a:solidFill>
                  <a:schemeClr val="tx1"/>
                </a:solidFill>
              </a:rPr>
              <a:t>полінозі</a:t>
            </a:r>
            <a:r>
              <a:rPr lang="uk-UA" sz="2000" dirty="0">
                <a:solidFill>
                  <a:schemeClr val="tx1"/>
                </a:solidFill>
              </a:rPr>
              <a:t> (</a:t>
            </a:r>
            <a:r>
              <a:rPr lang="uk-UA" sz="2000" dirty="0" err="1">
                <a:solidFill>
                  <a:schemeClr val="tx1"/>
                </a:solidFill>
              </a:rPr>
              <a:t>Al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De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Weck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et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al</a:t>
            </a:r>
            <a:r>
              <a:rPr lang="uk-UA" sz="2000" dirty="0">
                <a:solidFill>
                  <a:schemeClr val="tx1"/>
                </a:solidFill>
              </a:rPr>
              <a:t> , 2008),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chemeClr val="tx1"/>
                </a:solidFill>
              </a:rPr>
              <a:t>загостренні бронхіальної  астми та загрози зупинки дихання (</a:t>
            </a:r>
            <a:r>
              <a:rPr lang="uk-UA" sz="2000" dirty="0" err="1">
                <a:solidFill>
                  <a:schemeClr val="tx1"/>
                </a:solidFill>
              </a:rPr>
              <a:t>Emiko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Ono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et</a:t>
            </a:r>
            <a:r>
              <a:rPr lang="uk-UA" sz="2000" dirty="0">
                <a:solidFill>
                  <a:schemeClr val="tx1"/>
                </a:solidFill>
              </a:rPr>
              <a:t> </a:t>
            </a:r>
            <a:r>
              <a:rPr lang="uk-UA" sz="2000" dirty="0" err="1">
                <a:solidFill>
                  <a:schemeClr val="tx1"/>
                </a:solidFill>
              </a:rPr>
              <a:t>al</a:t>
            </a:r>
            <a:r>
              <a:rPr lang="uk-UA" sz="2000" dirty="0">
                <a:solidFill>
                  <a:schemeClr val="tx1"/>
                </a:solidFill>
              </a:rPr>
              <a:t>, 2010),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uk-UA" sz="2000" dirty="0">
                <a:solidFill>
                  <a:schemeClr val="tx1"/>
                </a:solidFill>
              </a:rPr>
              <a:t>методичних погрішностях  (</a:t>
            </a:r>
            <a:r>
              <a:rPr lang="uk-UA" sz="2000" dirty="0" err="1">
                <a:solidFill>
                  <a:schemeClr val="tx1"/>
                </a:solidFill>
              </a:rPr>
              <a:t>тривалоий</a:t>
            </a:r>
            <a:r>
              <a:rPr lang="uk-UA" sz="2000" dirty="0">
                <a:solidFill>
                  <a:schemeClr val="tx1"/>
                </a:solidFill>
              </a:rPr>
              <a:t> час  -більш 2-х годин – між взяттям крові і виконанням тесту</a:t>
            </a:r>
            <a:endParaRPr lang="ru-RU" sz="200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48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uk-UA" sz="3600" dirty="0" err="1" smtClean="0"/>
              <a:t>Flow</a:t>
            </a:r>
            <a:r>
              <a:rPr lang="uk-UA" sz="3600" dirty="0" smtClean="0"/>
              <a:t>-CAST тести (тести активації базофілів): актуальність впровадження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2124" y="1285210"/>
            <a:ext cx="8496944" cy="4525963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Приблизно 25% пацієнтів мають </a:t>
            </a:r>
            <a:r>
              <a:rPr lang="uk-UA" dirty="0" smtClean="0"/>
              <a:t>розчинний </a:t>
            </a:r>
            <a:r>
              <a:rPr lang="uk-UA" dirty="0" err="1" smtClean="0"/>
              <a:t>IgE</a:t>
            </a:r>
            <a:r>
              <a:rPr lang="uk-UA" dirty="0" smtClean="0"/>
              <a:t> до </a:t>
            </a:r>
            <a:r>
              <a:rPr lang="uk-UA" dirty="0" err="1" smtClean="0"/>
              <a:t>перекрестно</a:t>
            </a:r>
            <a:r>
              <a:rPr lang="uk-UA" dirty="0" smtClean="0"/>
              <a:t>-реактивної  </a:t>
            </a:r>
            <a:r>
              <a:rPr lang="uk-UA" dirty="0" err="1" smtClean="0"/>
              <a:t>карбогідратної</a:t>
            </a:r>
            <a:r>
              <a:rPr lang="uk-UA" dirty="0" smtClean="0"/>
              <a:t> </a:t>
            </a:r>
            <a:r>
              <a:rPr lang="uk-UA" dirty="0" err="1" smtClean="0"/>
              <a:t>детерминанти</a:t>
            </a:r>
            <a:r>
              <a:rPr lang="uk-UA" dirty="0" smtClean="0"/>
              <a:t>, </a:t>
            </a:r>
            <a:r>
              <a:rPr lang="uk-UA" dirty="0"/>
              <a:t>що призводить до значного числа </a:t>
            </a:r>
            <a:r>
              <a:rPr lang="uk-UA" dirty="0" smtClean="0"/>
              <a:t>хибно-позитивних результатів, які засновані на вимірюванні розчинного </a:t>
            </a:r>
            <a:r>
              <a:rPr lang="uk-UA" dirty="0" err="1" smtClean="0"/>
              <a:t>IgE</a:t>
            </a:r>
            <a:r>
              <a:rPr lang="uk-UA" dirty="0" smtClean="0"/>
              <a:t> до екстрактів алергенів.</a:t>
            </a:r>
          </a:p>
          <a:p>
            <a:r>
              <a:rPr lang="uk-UA" dirty="0" smtClean="0"/>
              <a:t>Сенсибілізація </a:t>
            </a:r>
            <a:r>
              <a:rPr lang="uk-UA" dirty="0"/>
              <a:t>до </a:t>
            </a:r>
            <a:r>
              <a:rPr lang="uk-UA" dirty="0" err="1" smtClean="0"/>
              <a:t>карбогідратної</a:t>
            </a:r>
            <a:r>
              <a:rPr lang="uk-UA" dirty="0" smtClean="0"/>
              <a:t>  </a:t>
            </a:r>
            <a:r>
              <a:rPr lang="uk-UA" dirty="0" err="1" smtClean="0"/>
              <a:t>детерминанти</a:t>
            </a:r>
            <a:r>
              <a:rPr lang="uk-UA" dirty="0" smtClean="0"/>
              <a:t> </a:t>
            </a:r>
            <a:r>
              <a:rPr lang="uk-UA" dirty="0"/>
              <a:t>сама по собі не має жодних клінічних </a:t>
            </a:r>
            <a:r>
              <a:rPr lang="uk-UA" dirty="0" smtClean="0"/>
              <a:t>проявів</a:t>
            </a:r>
          </a:p>
          <a:p>
            <a:r>
              <a:rPr lang="uk-UA" dirty="0" smtClean="0"/>
              <a:t>Сучасні проточні </a:t>
            </a:r>
            <a:r>
              <a:rPr lang="uk-UA" dirty="0" err="1"/>
              <a:t>цитометричні</a:t>
            </a:r>
            <a:r>
              <a:rPr lang="uk-UA" dirty="0"/>
              <a:t> тести на активацію базофілів </a:t>
            </a:r>
            <a:r>
              <a:rPr lang="uk-UA" dirty="0" smtClean="0"/>
              <a:t>були </a:t>
            </a:r>
            <a:r>
              <a:rPr lang="uk-UA" dirty="0"/>
              <a:t>розроблені у </a:t>
            </a:r>
            <a:r>
              <a:rPr lang="uk-UA" dirty="0" smtClean="0"/>
              <a:t>вигляді високо специфічних (</a:t>
            </a:r>
            <a:r>
              <a:rPr lang="en-US" dirty="0" smtClean="0"/>
              <a:t>&gt;</a:t>
            </a:r>
            <a:r>
              <a:rPr lang="uk-UA" dirty="0" smtClean="0"/>
              <a:t>80%) клітинних </a:t>
            </a:r>
            <a:r>
              <a:rPr lang="uk-UA" dirty="0"/>
              <a:t>тестів для </a:t>
            </a:r>
            <a:r>
              <a:rPr lang="uk-UA" i="1" dirty="0" err="1" smtClean="0"/>
              <a:t>in</a:t>
            </a:r>
            <a:r>
              <a:rPr lang="uk-UA" i="1" dirty="0" smtClean="0"/>
              <a:t> </a:t>
            </a:r>
            <a:r>
              <a:rPr lang="uk-UA" i="1" dirty="0" err="1"/>
              <a:t>vitro</a:t>
            </a:r>
            <a:r>
              <a:rPr lang="uk-UA" i="1" dirty="0"/>
              <a:t> </a:t>
            </a:r>
            <a:r>
              <a:rPr lang="uk-UA" dirty="0" smtClean="0"/>
              <a:t>діагностики </a:t>
            </a:r>
            <a:r>
              <a:rPr lang="uk-UA" dirty="0" err="1" smtClean="0"/>
              <a:t>IgE</a:t>
            </a:r>
            <a:r>
              <a:rPr lang="uk-UA" dirty="0" smtClean="0"/>
              <a:t>-опосередкованих реакцій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64172" y="5661248"/>
            <a:ext cx="76328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600" dirty="0"/>
              <a:t>Malandain H</a:t>
            </a:r>
            <a:r>
              <a:rPr lang="uk-UA" sz="1600" dirty="0"/>
              <a:t>. </a:t>
            </a:r>
            <a:r>
              <a:rPr lang="en-GB" sz="1600" dirty="0" err="1"/>
              <a:t>IgE</a:t>
            </a:r>
            <a:r>
              <a:rPr lang="en-GB" sz="1600" dirty="0"/>
              <a:t>-reactive carbohydrate epitopes--classification, cross-reactivity, and clinical impact.</a:t>
            </a:r>
            <a:r>
              <a:rPr lang="uk-UA" sz="1600" dirty="0"/>
              <a:t> </a:t>
            </a:r>
            <a:endParaRPr lang="en-GB" sz="1600" dirty="0"/>
          </a:p>
          <a:p>
            <a:r>
              <a:rPr lang="en-GB" sz="1600" dirty="0"/>
              <a:t>European Annals of Allergy and Clinical Immunology, 2005, 37(4):122-128</a:t>
            </a:r>
          </a:p>
          <a:p>
            <a:r>
              <a:rPr lang="en-GB" sz="1600" dirty="0"/>
              <a:t>PMID: 15916012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9757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Як </a:t>
            </a:r>
            <a:r>
              <a:rPr lang="ru-RU" dirty="0" err="1" smtClean="0"/>
              <a:t>виглядає</a:t>
            </a:r>
            <a:r>
              <a:rPr lang="uk-UA" dirty="0" smtClean="0"/>
              <a:t> результат тестування ?</a:t>
            </a: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3816424" cy="51398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788024" y="1412776"/>
            <a:ext cx="3384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C00000"/>
                </a:solidFill>
              </a:rPr>
              <a:t>5% активованих базофілів за наявністю індексу стимуляції </a:t>
            </a:r>
            <a:r>
              <a:rPr lang="en-US" b="1" dirty="0" smtClean="0">
                <a:solidFill>
                  <a:srgbClr val="C00000"/>
                </a:solidFill>
              </a:rPr>
              <a:t>&gt; 1,05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2908" y="4005064"/>
            <a:ext cx="338437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/>
              <a:t>Індекс </a:t>
            </a:r>
            <a:r>
              <a:rPr lang="uk-UA" b="1" dirty="0" smtClean="0"/>
              <a:t>стимуляції - відношення кількості активованих </a:t>
            </a:r>
            <a:r>
              <a:rPr lang="uk-UA" b="1" dirty="0"/>
              <a:t>базофілів </a:t>
            </a:r>
            <a:r>
              <a:rPr lang="uk-UA" b="1" dirty="0" smtClean="0"/>
              <a:t>в пробі </a:t>
            </a:r>
            <a:r>
              <a:rPr lang="uk-UA" b="1" dirty="0"/>
              <a:t>з алергеном до кількості активованих базофілів в пробі з буферним розчином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747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960</TotalTime>
  <Words>862</Words>
  <Application>Microsoft Office PowerPoint</Application>
  <PresentationFormat>Екран (4:3)</PresentationFormat>
  <Paragraphs>82</Paragraphs>
  <Slides>16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Молекулярна і клітинна діагностика алергії</vt:lpstr>
      <vt:lpstr>Механізми активації базофілів</vt:lpstr>
      <vt:lpstr>Патогенез синдрома активації базофілів</vt:lpstr>
      <vt:lpstr>CCR3, CD63 та CD203c: маркери активації базофілів</vt:lpstr>
      <vt:lpstr>Тести на активацію базофілів: кому та коли </vt:lpstr>
      <vt:lpstr>Чутливість та специфічність тестів на активацію базофілів</vt:lpstr>
      <vt:lpstr>Вимоги щодо проведення тестів на активацію базофілів</vt:lpstr>
      <vt:lpstr>Flow-CAST тести (тести активації базофілів): актуальність впровадження</vt:lpstr>
      <vt:lpstr>Як виглядає результат тестування ?</vt:lpstr>
      <vt:lpstr>Коли тестування на активацію базофілів є безперечно необхідним?</vt:lpstr>
      <vt:lpstr>Тести на активацію базофілів у визначенні непереносимості антибіотиків та НПЗЗ</vt:lpstr>
      <vt:lpstr>Тест на активацію базофілу у дітей з алергією на арахіс: функціональний аналіз крові може зменшити проблеми з пероральним харчуванням</vt:lpstr>
      <vt:lpstr>Тести на активацію базофілів у дітей з алергією при вирішенні питання про те, коли вводити молоко у дітей</vt:lpstr>
      <vt:lpstr>Тести на активацію базофілів в імунотерапії у хворих з непереносимістю бджолиної отрути</vt:lpstr>
      <vt:lpstr>FLOW CAST® тест</vt:lpstr>
      <vt:lpstr>Інформація для замовлення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Коронавірусна інфекція COVID-19</dc:title>
  <dc:creator>A.E.Berezin</dc:creator>
  <cp:lastModifiedBy>ВСМ Україна</cp:lastModifiedBy>
  <cp:revision>82</cp:revision>
  <dcterms:created xsi:type="dcterms:W3CDTF">2020-03-31T05:49:54Z</dcterms:created>
  <dcterms:modified xsi:type="dcterms:W3CDTF">2020-08-31T13:17:33Z</dcterms:modified>
</cp:coreProperties>
</file>